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6"/>
  </p:notesMasterIdLst>
  <p:sldIdLst>
    <p:sldId id="256" r:id="rId2"/>
    <p:sldId id="277" r:id="rId3"/>
    <p:sldId id="278" r:id="rId4"/>
    <p:sldId id="257" r:id="rId5"/>
    <p:sldId id="279" r:id="rId6"/>
    <p:sldId id="258" r:id="rId7"/>
    <p:sldId id="259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80" r:id="rId16"/>
    <p:sldId id="281" r:id="rId17"/>
    <p:sldId id="269" r:id="rId18"/>
    <p:sldId id="270" r:id="rId19"/>
    <p:sldId id="272" r:id="rId20"/>
    <p:sldId id="271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4709" autoAdjust="0"/>
  </p:normalViewPr>
  <p:slideViewPr>
    <p:cSldViewPr>
      <p:cViewPr varScale="1">
        <p:scale>
          <a:sx n="70" d="100"/>
          <a:sy n="70" d="100"/>
        </p:scale>
        <p:origin x="-5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84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F4638A-04A5-4CB6-9A5A-20C569C0E5CC}" type="datetimeFigureOut">
              <a:rPr lang="en-US" smtClean="0"/>
              <a:pPr/>
              <a:t>2/18/2010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C5A01-86C8-4311-85EA-699E318BCF1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C5A01-86C8-4311-85EA-699E318BCF1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54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5334000"/>
            <a:ext cx="8229600" cy="838200"/>
          </a:xfrm>
        </p:spPr>
        <p:txBody>
          <a:bodyPr anchor="b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4544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6019800"/>
            <a:ext cx="8229600" cy="609600"/>
          </a:xfrm>
        </p:spPr>
        <p:txBody>
          <a:bodyPr anchor="b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152400"/>
            <a:ext cx="20955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000" y="152400"/>
            <a:ext cx="61341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0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114800" cy="4038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invGray">
      <p:bgPr>
        <a:blipFill dpi="0" rotWithShape="0">
          <a:blip r:embed="rId13"/>
          <a:srcRect/>
          <a:stretch>
            <a:fillRect/>
          </a:stretch>
        </a:blipFill>
        <a:effectLst>
          <a:outerShdw dist="107763" dir="2700000" algn="ctr" rotWithShape="0">
            <a:srgbClr val="000000"/>
          </a:outerShdw>
        </a:effectLst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4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81000" y="152400"/>
            <a:ext cx="8382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4444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81000" y="1524000"/>
            <a:ext cx="83820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		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58975"/>
            <a:ext cx="77724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District Level Household Survey</a:t>
            </a:r>
            <a:endParaRPr lang="en-US" sz="48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267200"/>
            <a:ext cx="6400800" cy="762000"/>
          </a:xfrm>
        </p:spPr>
        <p:txBody>
          <a:bodyPr/>
          <a:lstStyle/>
          <a:p>
            <a:r>
              <a:rPr lang="en-US" sz="36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Dr K. Sushma</a:t>
            </a:r>
            <a:endParaRPr lang="en-US" sz="36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0"/>
            <a:ext cx="8763000" cy="6629400"/>
          </a:xfrm>
        </p:spPr>
        <p:txBody>
          <a:bodyPr/>
          <a:lstStyle/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. Contraception: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Knowledge &amp; use of specific family planning methods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Reasons for non-use, intensions about future use, desire for additional child, sex preferences for next child</a:t>
            </a:r>
          </a:p>
          <a:p>
            <a:pPr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5. Assessment of quality of government health services &amp; client satisfaction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of quality of family planning &amp; health services   provided by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Govt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-Rating of government health facilities &amp; staff</a:t>
            </a:r>
          </a:p>
          <a:p>
            <a:pPr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-Reasons for not visiting government health facilities  by eligible women</a:t>
            </a:r>
          </a:p>
          <a:p>
            <a:pPr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6. Awareness about RTI/ STI &amp; HIV/ AIDs:</a:t>
            </a:r>
          </a:p>
          <a:p>
            <a:pPr algn="just">
              <a:buNone/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Women’s knowledge about RTI/ STI &amp; HIV/ AIDs</a:t>
            </a:r>
          </a:p>
          <a:p>
            <a:pPr algn="just">
              <a:buNone/>
            </a:pP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-Source of knowledge, awareness about modes of transmission, curability, symptoms &amp; t/t seeking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behaviour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"/>
            <a:ext cx="8382000" cy="6477000"/>
          </a:xfrm>
        </p:spPr>
        <p:txBody>
          <a:bodyPr/>
          <a:lstStyle/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en-US" dirty="0" smtClean="0"/>
              <a:t>.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Husband </a:t>
            </a:r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questionnaire:</a:t>
            </a:r>
          </a:p>
          <a:p>
            <a:pPr algn="just">
              <a:buNone/>
            </a:pPr>
            <a:r>
              <a:rPr lang="en-US" sz="2400" b="1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In first round male questionnaire (20-54yrs) was used instead of </a:t>
            </a:r>
            <a:r>
              <a:rPr lang="en-US" sz="28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usband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questionnaire</a:t>
            </a:r>
          </a:p>
          <a:p>
            <a:pPr algn="just">
              <a:buNone/>
            </a:pPr>
            <a:r>
              <a:rPr lang="en-US" sz="28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- In second round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husband 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questionnaire was used</a:t>
            </a:r>
          </a:p>
          <a:p>
            <a:pPr algn="just">
              <a:buNone/>
            </a:pPr>
            <a:r>
              <a:rPr lang="en-US" sz="28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- Information was collected from eligible women’s husband</a:t>
            </a:r>
          </a:p>
          <a:p>
            <a:pPr algn="just">
              <a:buNone/>
            </a:pPr>
            <a:r>
              <a:rPr lang="en-US" sz="28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- Husband’s age, educational status, knowledge &amp; source of knowledge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RTI/ STI &amp; HIV/ AIDs, reported symptoms of RTI/ STI &amp; HIV/ AIDs</a:t>
            </a:r>
          </a:p>
          <a:p>
            <a:pPr algn="just">
              <a:buNone/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- Information on desires for children, reasons for not using any family planning methods, future intension to use any family planning methods &amp; knowledge about no scalpel vasectomy 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4572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Health questionnaire: 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382000" cy="5867400"/>
          </a:xfrm>
        </p:spPr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2</a:t>
            </a:r>
            <a:r>
              <a:rPr lang="en-US" sz="2400" baseline="30000" dirty="0" smtClean="0">
                <a:latin typeface="Times New Roman" pitchFamily="18" charset="0"/>
                <a:cs typeface="Times New Roman" pitchFamily="18" charset="0"/>
              </a:rPr>
              <a:t>nd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round of DLHS It was included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Information on weight of children (0-72) months were taken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Haemoglobin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estimation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adolesents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10-19 yrs &amp; pregnant women was done.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All such information helps in assessing the levels of nutrition in the population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Prevalence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anaemia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 adolescent girls &amp; children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Village questionnaire: </a:t>
            </a:r>
          </a:p>
          <a:p>
            <a:pPr algn="just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Information on availability &amp; accessibility of various facilities in the village more focus on accessibility  of educational &amp; health facilities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11430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Non-response  were categorized under following conditions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534400" cy="6019800"/>
          </a:xfrm>
        </p:spPr>
        <p:txBody>
          <a:bodyPr/>
          <a:lstStyle/>
          <a:p>
            <a:pPr marL="914400" lvl="1" indent="-514350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Not at home</a:t>
            </a:r>
          </a:p>
          <a:p>
            <a:pPr marL="914400" lvl="1" indent="-514350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Dwelling not found</a:t>
            </a:r>
          </a:p>
          <a:p>
            <a:pPr marL="914400" lvl="1" indent="-514350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Refusal</a:t>
            </a:r>
          </a:p>
          <a:p>
            <a:pPr marL="914400" lvl="1" indent="-514350">
              <a:buFont typeface="Wingdings" pitchFamily="2" charset="2"/>
              <a:buChar char="q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Deliberate incapability of investigators</a:t>
            </a:r>
          </a:p>
          <a:p>
            <a:pPr marL="914400" lvl="1" indent="-51435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q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Hb estimation was done with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Whatman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No.1 filter paper</a:t>
            </a:r>
          </a:p>
          <a:p>
            <a:pPr marL="914400" lvl="1" indent="-514350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382000" cy="6858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Collection of blood sample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610600" cy="6096000"/>
          </a:xfrm>
        </p:spPr>
        <p:txBody>
          <a:bodyPr/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Hb estimation was done with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Whatman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No.1 filter paper</a:t>
            </a: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Measured by adding 20ml of blood into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Drabkin’s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solution</a:t>
            </a:r>
          </a:p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Instruments: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Hb pipette,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Whatman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No.1 filter paper(1.5*1.5), disposable lancet, spirit swab &amp;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guaze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pieces,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Drabkin’s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solution &amp; Vortex mixture</a:t>
            </a:r>
          </a:p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Procedure: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20ml of blood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pipetted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on the filter paper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Allowed to dry &amp; then kept in polythene bag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Test in laboratory done within 6 days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blood is then eluted from the filter paper in 5ml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Drabkin’s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solution  for 2hrs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tube then shaken well for 1min &amp; optical density measured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0998" y="228600"/>
          <a:ext cx="8534400" cy="647354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  <a:gridCol w="1219200"/>
                <a:gridCol w="1219200"/>
              </a:tblGrid>
              <a:tr h="3810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Indicator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India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Maharashtra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Wardha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57200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DLHS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Toilet facility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46.8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36.2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32.6</a:t>
                      </a:r>
                      <a:endParaRPr lang="en-US" dirty="0"/>
                    </a:p>
                  </a:txBody>
                  <a:tcPr/>
                </a:tc>
              </a:tr>
              <a:tr h="78902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Piped Drinking water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39.6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88.1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56.8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52.2</a:t>
                      </a:r>
                      <a:endParaRPr lang="en-US" dirty="0"/>
                    </a:p>
                  </a:txBody>
                  <a:tcPr/>
                </a:tc>
              </a:tr>
              <a:tr h="789021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Any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method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54.1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52.5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74.1</a:t>
                      </a:r>
                      <a:endParaRPr lang="en-US" dirty="0"/>
                    </a:p>
                  </a:txBody>
                  <a:tcPr/>
                </a:tc>
              </a:tr>
              <a:tr h="789021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Any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modern method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47.3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45.2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60.8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74</a:t>
                      </a:r>
                      <a:endParaRPr lang="en-US" dirty="0"/>
                    </a:p>
                  </a:txBody>
                  <a:tcPr/>
                </a:tc>
              </a:tr>
              <a:tr h="789021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Female sterilization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34.4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34.3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48.3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65.2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63.9</a:t>
                      </a:r>
                      <a:endParaRPr lang="en-US" dirty="0"/>
                    </a:p>
                  </a:txBody>
                  <a:tcPr/>
                </a:tc>
              </a:tr>
              <a:tr h="789021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Male</a:t>
                      </a:r>
                      <a:r>
                        <a:rPr lang="en-US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sterilization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0.9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4.7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04803" y="228602"/>
          <a:ext cx="8001000" cy="3553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997"/>
                <a:gridCol w="1143003"/>
                <a:gridCol w="1143000"/>
                <a:gridCol w="1143000"/>
                <a:gridCol w="1143000"/>
                <a:gridCol w="1143000"/>
                <a:gridCol w="1143000"/>
              </a:tblGrid>
              <a:tr h="544285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Indicator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India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Maharashtra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Wardha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4285"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DLHS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4428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Mean age f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(boys)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24.6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</a:tr>
              <a:tr h="54428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Mean age (girls)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19.9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19.4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</a:tr>
              <a:tr h="544285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Boys(&lt;21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22.1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21.1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</a:tr>
              <a:tr h="5442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Girls(&lt;18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21.5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28.5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5.5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04799" y="228600"/>
          <a:ext cx="8610601" cy="6162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2207"/>
                <a:gridCol w="1263534"/>
                <a:gridCol w="1240972"/>
                <a:gridCol w="1240972"/>
                <a:gridCol w="1240972"/>
                <a:gridCol w="1240972"/>
                <a:gridCol w="1240972"/>
              </a:tblGrid>
              <a:tr h="6096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DLHS-III(2007-2008)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DLHS-II(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2002-04)</a:t>
                      </a:r>
                    </a:p>
                    <a:p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87854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Indicator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Rural</a:t>
                      </a:r>
                    </a:p>
                    <a:p>
                      <a:pPr algn="ctr"/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Urban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Rural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Urban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5303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Electricity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69.4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58.3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92.1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71.6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63.5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92.6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85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Toilet facility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46.8</a:t>
                      </a:r>
                    </a:p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30.9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smtClean="0">
                          <a:latin typeface="Times New Roman" pitchFamily="18" charset="0"/>
                          <a:cs typeface="Times New Roman" pitchFamily="18" charset="0"/>
                        </a:rPr>
                        <a:t>79.3</a:t>
                      </a:r>
                      <a:endParaRPr lang="en-US" sz="1800" baseline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36.2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19.2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79.9</a:t>
                      </a:r>
                    </a:p>
                  </a:txBody>
                  <a:tcPr/>
                </a:tc>
              </a:tr>
              <a:tr h="8785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baseline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Kaccha</a:t>
                      </a:r>
                      <a:r>
                        <a:rPr lang="en-US" sz="1800" b="1" i="0" kern="12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house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34.3</a:t>
                      </a:r>
                    </a:p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45.1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12.2</a:t>
                      </a:r>
                    </a:p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31.8</a:t>
                      </a:r>
                    </a:p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39.9</a:t>
                      </a:r>
                    </a:p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11.1</a:t>
                      </a:r>
                    </a:p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7854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baseline="0" dirty="0" err="1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Pucca</a:t>
                      </a:r>
                      <a:r>
                        <a:rPr lang="en-US" sz="1800" b="1" i="0" kern="1200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house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33.9</a:t>
                      </a:r>
                    </a:p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20.4</a:t>
                      </a:r>
                    </a:p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61.4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29.2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18.5</a:t>
                      </a:r>
                    </a:p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56.7</a:t>
                      </a:r>
                    </a:p>
                    <a:p>
                      <a:pPr algn="ctr"/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5505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Piped Drinking water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39.6</a:t>
                      </a:r>
                    </a:p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26.3</a:t>
                      </a:r>
                    </a:p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66.7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88.1</a:t>
                      </a:r>
                    </a:p>
                    <a:p>
                      <a:pPr algn="ctr"/>
                      <a:endParaRPr lang="en-US" sz="1800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85.8</a:t>
                      </a:r>
                    </a:p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94.0</a:t>
                      </a:r>
                    </a:p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1" y="1371600"/>
          <a:ext cx="8839199" cy="276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7254"/>
                <a:gridCol w="898902"/>
                <a:gridCol w="1158150"/>
                <a:gridCol w="1238921"/>
                <a:gridCol w="1123627"/>
                <a:gridCol w="1048719"/>
                <a:gridCol w="112362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DLHS-III(2007-2008)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DLHS-II(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2002-04)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Indicator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Rural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Urban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Rural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Urban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DOTS(TB)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60.6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55.4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71.2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Leprosy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Eradication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51.0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44.5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64.1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Malaria/Dengue/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Chikun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Guinea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83.2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79.2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91.3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00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Prevention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sex selection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56.5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47.7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74.4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ounded Rectangle 4"/>
          <p:cNvSpPr/>
          <p:nvPr/>
        </p:nvSpPr>
        <p:spPr bwMode="auto">
          <a:xfrm>
            <a:off x="685800" y="76200"/>
            <a:ext cx="7696200" cy="685800"/>
          </a:xfrm>
          <a:prstGeom prst="roundRect">
            <a:avLst/>
          </a:prstGeom>
          <a:ln>
            <a:headEnd type="none" w="sm" len="sm"/>
            <a:tailEnd type="none" w="sm" len="sm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Awareness about government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health programmes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382000" cy="7620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Current use of family planning methods</a:t>
            </a:r>
            <a:b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524000"/>
          <a:ext cx="8762999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990600"/>
                <a:gridCol w="1143000"/>
                <a:gridCol w="1219200"/>
                <a:gridCol w="1143000"/>
                <a:gridCol w="1143000"/>
                <a:gridCol w="990599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DLHS-III(2007-2008)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DLHS-II(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2002-04)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Indicator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Rural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Urban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Rural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Urban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Any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method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54.1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51.2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52.5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48.8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61.9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Any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modern method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47.3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44.6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53.2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45.2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42.0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53.4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Female sterilization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34.4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34.5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34.4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34.3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34.1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34.7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Male Sterilization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1.0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0.8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0.9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Pill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4.0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3.9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4.3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3.5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3.0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4.7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IUD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1.3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2.9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1.8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3.7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Condom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6.0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3.8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10.8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4.6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2.8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9.3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Any Traditional method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6.5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6.3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7.0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7.2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6.8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8.4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6096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28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457200"/>
            <a:ext cx="8382000" cy="6172200"/>
          </a:xfrm>
        </p:spPr>
        <p:txBody>
          <a:bodyPr/>
          <a:lstStyle/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District Level Household and Facility Survey is one of the largest  demographic and health surveys carried out in India, with a sample size of about seven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lakh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households covering all the districts of the country. 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Ministry of Health and Family Welfare (MOHFW), Government of India, initiated District Level Household Surveys (DLHS) in 1997.</a:t>
            </a:r>
          </a:p>
          <a:p>
            <a:pPr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 provide district level estimates on health indicators to assist policy makers and program administrators in decentralized planning, monitoring and evaluation.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382000" cy="533400"/>
          </a:xfrm>
        </p:spPr>
        <p:txBody>
          <a:bodyPr/>
          <a:lstStyle/>
          <a:p>
            <a:pPr algn="l"/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Marriage:</a:t>
            </a:r>
            <a:endParaRPr lang="en-US" sz="2400" b="1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457200"/>
          <a:ext cx="8839199" cy="3683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22895"/>
                <a:gridCol w="1123627"/>
                <a:gridCol w="1273444"/>
                <a:gridCol w="1348353"/>
                <a:gridCol w="1198536"/>
                <a:gridCol w="953145"/>
                <a:gridCol w="121919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DLHS-III(2007-2008)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DLHS-II(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2002-04)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Indicator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Rural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Urban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Rural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Urban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Mean age f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(boys)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23.5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25.6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23.9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26.0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Mean age (girls)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19.9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19.3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12.3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19.4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18.8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21.0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Boys(&lt;21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22.1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27.0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11.7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21.1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25.5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9.7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Girls(&lt;18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21.5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26.6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10.4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28.5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34.5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13.0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Currently</a:t>
                      </a:r>
                      <a:r>
                        <a:rPr lang="en-US" baseline="0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married women (20-24) who married &lt;18yrs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43.4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48.7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29.4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762000"/>
          </a:xfrm>
        </p:spPr>
        <p:txBody>
          <a:bodyPr/>
          <a:lstStyle/>
          <a:p>
            <a:pPr algn="l"/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Antenatal care (women who had live/still birth during reference period)</a:t>
            </a:r>
            <a:b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4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381000" y="914399"/>
          <a:ext cx="8382000" cy="4501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6229"/>
                <a:gridCol w="1277258"/>
                <a:gridCol w="1277258"/>
                <a:gridCol w="1197429"/>
                <a:gridCol w="957942"/>
                <a:gridCol w="957942"/>
                <a:gridCol w="957942"/>
              </a:tblGrid>
              <a:tr h="45448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Indicator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India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Maharashtra</a:t>
                      </a:r>
                      <a:endParaRPr lang="en-US" sz="18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Wardha</a:t>
                      </a:r>
                      <a:endParaRPr lang="en-US" sz="18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4481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DLHS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</a:t>
                      </a:r>
                      <a:endParaRPr lang="en-US" dirty="0"/>
                    </a:p>
                  </a:txBody>
                  <a:tcPr/>
                </a:tc>
              </a:tr>
              <a:tr h="78444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Any ANC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checkup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75.3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73.6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44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ANC 1</a:t>
                      </a:r>
                      <a:r>
                        <a:rPr lang="en-US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tri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45.0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40.4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61.6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79.0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44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ANC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checkups 3 0r more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51.0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69.2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82.2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54481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 TT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73.5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80.2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89.6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99.2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88.4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784448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Full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ANC checkup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19.1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16.5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33.9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76200"/>
            <a:ext cx="8382000" cy="11430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Delivery care (women who had live/still birth during reference  period)</a:t>
            </a:r>
            <a:br>
              <a:rPr lang="en-U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990600"/>
          <a:ext cx="8381999" cy="4038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80247"/>
                <a:gridCol w="1112655"/>
                <a:gridCol w="1186833"/>
                <a:gridCol w="1186833"/>
                <a:gridCol w="1038477"/>
                <a:gridCol w="1038477"/>
                <a:gridCol w="1038477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Indicator</a:t>
                      </a:r>
                    </a:p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India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Maharashtra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Wardha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DLHS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Institutional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delivery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47.0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40.9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63.6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57.9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61.7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Home delivery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52.2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58.6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35.8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41.7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84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Home delivery by skilled birth attendant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5.6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13.5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16.0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11.3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15.9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PNC care within 2wks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50.8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79.7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228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JSY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13.6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382000" cy="5334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Child Immunization</a:t>
            </a:r>
            <a:br>
              <a:rPr lang="en-U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482600"/>
          <a:ext cx="8915402" cy="5435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600"/>
                <a:gridCol w="1219200"/>
                <a:gridCol w="1066800"/>
                <a:gridCol w="1371600"/>
                <a:gridCol w="1143000"/>
                <a:gridCol w="1066800"/>
                <a:gridCol w="91440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India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dirty="0" smtClean="0"/>
                        <a:t>Maharashtra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Wardha</a:t>
                      </a:r>
                      <a:endParaRPr lang="en-US" sz="18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800" b="1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Indicator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II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Fully immunized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54.1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45.9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69.1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60.7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No vaccine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11.3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19.8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BCG vaccine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86.9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75.0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95.7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100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95.3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 DTP doses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63.6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58.3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78.9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92.6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88.4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 Polio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doses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66.2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57.3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86.2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80.2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91.1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70.9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Measles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69.6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56.1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1 dose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of </a:t>
                      </a:r>
                      <a:r>
                        <a:rPr lang="en-US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Vit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A at 9months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23.9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70.5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71.5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90.5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Children under 3 year’s breastfed within one hour of birth10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39.4</a:t>
                      </a:r>
                    </a:p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53.3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44.3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67.7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6-9mon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semisolid&amp;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breast milk</a:t>
                      </a:r>
                      <a:endParaRPr lang="en-US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23.9</a:t>
                      </a:r>
                    </a:p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46.6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97.4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685800"/>
          </a:xfrm>
        </p:spPr>
        <p:txBody>
          <a:bodyPr/>
          <a:lstStyle/>
          <a:p>
            <a:r>
              <a:rPr lang="en-U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Child feeding practices</a:t>
            </a:r>
            <a:br>
              <a:rPr lang="en-US" sz="28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endParaRPr lang="en-US" sz="2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1270000"/>
          <a:ext cx="8610602" cy="477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1295400"/>
                <a:gridCol w="1219200"/>
                <a:gridCol w="1066800"/>
                <a:gridCol w="1219200"/>
                <a:gridCol w="1143000"/>
                <a:gridCol w="914402"/>
              </a:tblGrid>
              <a:tr h="370840">
                <a:tc>
                  <a:txBody>
                    <a:bodyPr/>
                    <a:lstStyle/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DLHS-III(2007-2008)</a:t>
                      </a:r>
                      <a:endParaRPr lang="en-US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DLHS-II(</a:t>
                      </a:r>
                      <a:r>
                        <a:rPr lang="en-US" sz="18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2002-04)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Indicator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Rural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Urban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latin typeface="Times New Roman" pitchFamily="18" charset="0"/>
                          <a:cs typeface="Times New Roman" pitchFamily="18" charset="0"/>
                        </a:rPr>
                        <a:t>Rural</a:t>
                      </a:r>
                      <a:endParaRPr lang="en-US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Children under 3 year’s breastfed within one hour of birth10</a:t>
                      </a:r>
                    </a:p>
                    <a:p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40.2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39.4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42.1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27.8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25.1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34.7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0-5 </a:t>
                      </a:r>
                      <a:r>
                        <a:rPr lang="en-US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mths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 EBF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46.4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47.8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42.5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6-35mo breastfeed for 6months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24.9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25.7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22.8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22.7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solidFill>
                          <a:srgbClr val="FF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6-9mon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semisolid&amp;</a:t>
                      </a:r>
                      <a:r>
                        <a:rPr lang="en-US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breast milk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23.9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24.4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22.5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atin typeface="Times New Roman" pitchFamily="18" charset="0"/>
                          <a:cs typeface="Times New Roman" pitchFamily="18" charset="0"/>
                        </a:rPr>
                        <a:t>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2800" dirty="0" smtClean="0">
                <a:solidFill>
                  <a:schemeClr val="bg2"/>
                </a:solidFill>
              </a:rPr>
              <a:t>Introduction</a:t>
            </a:r>
            <a:endParaRPr lang="en-US" sz="2800" dirty="0">
              <a:solidFill>
                <a:schemeClr val="bg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DLHS -1 in 1998-99 and DLHS-2 in 2002-04. DLHS-3 in 2007-08 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addition, DLHS-3 provided information related to the programmes of National Rural Health Mission (NRHM). 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DLHS-3, along with ever-married women age 15-49, never married women (age 15-24) were also included as respondents.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838200"/>
          </a:xfrm>
        </p:spPr>
        <p:txBody>
          <a:bodyPr/>
          <a:lstStyle/>
          <a:p>
            <a:pPr algn="l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Methodology:  Rapid Household Survey(RCH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0"/>
            <a:ext cx="8839200" cy="5181600"/>
          </a:xfrm>
        </p:spPr>
        <p:txBody>
          <a:bodyPr/>
          <a:lstStyle/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1</a:t>
            </a:r>
            <a:r>
              <a:rPr lang="en-US" sz="2800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phase of survey 50% of total districts were selected</a:t>
            </a:r>
          </a:p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Systematic random sampling was used for selection of districts</a:t>
            </a:r>
          </a:p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Second phase covered all the remaining districts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82000" cy="838200"/>
          </a:xfrm>
        </p:spPr>
        <p:txBody>
          <a:bodyPr/>
          <a:lstStyle/>
          <a:p>
            <a:pPr algn="l"/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Methodology:  Rapid Household Survey(RCH</a:t>
            </a:r>
            <a:r>
              <a:rPr lang="en-US" sz="3200" dirty="0" smtClean="0">
                <a:solidFill>
                  <a:schemeClr val="tx1"/>
                </a:solidFill>
              </a:rPr>
              <a:t>)</a:t>
            </a:r>
            <a:endParaRPr lang="en-US" sz="3200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839200" cy="5181600"/>
          </a:xfrm>
        </p:spPr>
        <p:txBody>
          <a:bodyPr/>
          <a:lstStyle/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 systematic multi-stage stratified sampling was used</a:t>
            </a:r>
          </a:p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40 primary sampling units (PSUs) either villages/ urban wards were selected from each district using Probability Proportionate to Size (PPS) sampling</a:t>
            </a:r>
          </a:p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target sample size in each district was set at 1,000 complete residential households from 40 selected PSUs. </a:t>
            </a:r>
          </a:p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the second stage, within each PSU, 28 residential households were selected with Circular Systematic Random Sampling (CSRS) procedure after house listing. </a:t>
            </a:r>
          </a:p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order to take care of non-response due to various reasons, sample was inflated by 10 percent (i.e. 1,100).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76200"/>
            <a:ext cx="8382000" cy="914400"/>
          </a:xfrm>
        </p:spPr>
        <p:txBody>
          <a:bodyPr/>
          <a:lstStyle/>
          <a:p>
            <a:pPr algn="l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DLHS:2</a:t>
            </a:r>
            <a:endParaRPr lang="en-US" sz="32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47800"/>
            <a:ext cx="8686800" cy="3581400"/>
          </a:xfrm>
        </p:spPr>
        <p:txBody>
          <a:bodyPr/>
          <a:lstStyle/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DLHS II was designed to provide the district level estimates separately for urban and rural areas.</a:t>
            </a:r>
          </a:p>
          <a:p>
            <a:pPr algn="just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number of PSUs in rural and urban areas was decided on the basis of percent of urban population in the district. However, a minimum of 12 urban PSUs was selected in case the percent urban population was low. </a:t>
            </a:r>
          </a:p>
          <a:p>
            <a:pPr lvl="1" algn="just"/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382000" cy="685800"/>
          </a:xfrm>
        </p:spPr>
        <p:txBody>
          <a:bodyPr/>
          <a:lstStyle/>
          <a:p>
            <a:pPr algn="l"/>
            <a:r>
              <a:rPr lang="en-US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Methodology:</a:t>
            </a:r>
            <a:endParaRPr lang="en-US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686800" cy="5791200"/>
          </a:xfrm>
        </p:spPr>
        <p:txBody>
          <a:bodyPr/>
          <a:lstStyle/>
          <a:p>
            <a:pPr>
              <a:spcBef>
                <a:spcPts val="5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Rural sampling was done with stratification of villages into 3 strata</a:t>
            </a:r>
          </a:p>
          <a:p>
            <a:pPr lvl="1">
              <a:spcBef>
                <a:spcPts val="5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&lt;50 household</a:t>
            </a:r>
          </a:p>
          <a:p>
            <a:pPr lvl="1">
              <a:spcBef>
                <a:spcPts val="5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50-300 household</a:t>
            </a:r>
          </a:p>
          <a:p>
            <a:pPr lvl="1">
              <a:spcBef>
                <a:spcPts val="500"/>
              </a:spcBef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&gt;300 household</a:t>
            </a:r>
          </a:p>
          <a:p>
            <a:pPr algn="just">
              <a:spcBef>
                <a:spcPts val="5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As per 2001 census villages with &lt;50 household linked with one or more adjoining villages to form PSUs with a minimum of 50 household</a:t>
            </a:r>
          </a:p>
          <a:p>
            <a:pPr algn="just">
              <a:spcBef>
                <a:spcPts val="5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Villages with &lt;5 households were excluded from the sampling frame</a:t>
            </a:r>
          </a:p>
          <a:p>
            <a:pPr algn="just">
              <a:spcBef>
                <a:spcPts val="500"/>
              </a:spcBef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 replacement was made if selected household was absent during data collection. </a:t>
            </a:r>
          </a:p>
          <a:p>
            <a:pPr algn="just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152400"/>
            <a:ext cx="8382000" cy="533400"/>
          </a:xfrm>
        </p:spPr>
        <p:txBody>
          <a:bodyPr/>
          <a:lstStyle/>
          <a:p>
            <a:pPr algn="l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Instruments: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81000"/>
            <a:ext cx="8534400" cy="62484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Household questionnaire: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Information on age, sex, marital status, relationship with the head of household, education &amp; prevalence/ incidence of TB, blindness &amp; malaria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Information on main source of drinking water, source of lightening, type of cooking fuel, religion &amp; caste of household head, ownership of other durable goods in the household.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Details of marriage &amp; deaths, maternal deaths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Assessment was done to see whether household used cooking salt has been fortified with iodine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Women </a:t>
            </a:r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questionnaire:</a:t>
            </a:r>
          </a:p>
          <a:p>
            <a:pPr algn="just">
              <a:buNone/>
            </a:pPr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To collect information from currently married women age 15-44yrs who are usual residents of the sample household or visitors who stayed in the sample household the night before the interview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"/>
            <a:ext cx="8534400" cy="6705600"/>
          </a:xfrm>
        </p:spPr>
        <p:txBody>
          <a:bodyPr/>
          <a:lstStyle/>
          <a:p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Women </a:t>
            </a:r>
            <a:r>
              <a:rPr lang="en-US" sz="2400" b="1" dirty="0" err="1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questionnnaire</a:t>
            </a:r>
            <a:endParaRPr lang="en-US" sz="2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 typeface="+mj-lt"/>
              <a:buAutoNum type="arabicParenR"/>
            </a:pPr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Background characteristics: </a:t>
            </a:r>
            <a:r>
              <a:rPr lang="en-US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Age, educational status &amp; births &amp; deaths, H/O biological children including still birth, induced &amp; spontaneous abortion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Antenatal , natal &amp; postnatal care: </a:t>
            </a:r>
            <a:r>
              <a:rPr lang="en-US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Information from only women who have live birth, still birth, induced &amp; spontaneous abortion during last 3yrs preceding the survey date. Also information on whether women received ANC &amp; postpartum care &amp; who attended  the delivery &amp; nature of complications during pregnancy for recent births were also collected.</a:t>
            </a:r>
          </a:p>
          <a:p>
            <a:pPr marL="457200" indent="-457200" algn="just">
              <a:buFont typeface="+mj-lt"/>
              <a:buAutoNum type="arabicParenR"/>
            </a:pPr>
            <a:r>
              <a:rPr lang="en-US" sz="2400" b="1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Immunization &amp; childcare: </a:t>
            </a:r>
            <a:r>
              <a:rPr lang="en-US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Feeding practices, length of breastfeeding, immunization coverage &amp; recent episodes of diarrhoea&amp; pneumonia for young children(&lt;3yrs)</a:t>
            </a:r>
            <a:endParaRPr lang="en-US" sz="2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None/>
            </a:pPr>
            <a:endParaRPr lang="en-US" sz="2400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sz="2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>
              <a:buNone/>
            </a:pPr>
            <a:endParaRPr lang="en-US" sz="2400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een apples design template">
  <a:themeElements>
    <a:clrScheme name="Office Theme 1">
      <a:dk1>
        <a:srgbClr val="003300"/>
      </a:dk1>
      <a:lt1>
        <a:srgbClr val="226822"/>
      </a:lt1>
      <a:dk2>
        <a:srgbClr val="FFFFFF"/>
      </a:dk2>
      <a:lt2>
        <a:srgbClr val="220011"/>
      </a:lt2>
      <a:accent1>
        <a:srgbClr val="81CA6A"/>
      </a:accent1>
      <a:accent2>
        <a:srgbClr val="83ABC1"/>
      </a:accent2>
      <a:accent3>
        <a:srgbClr val="ABB9AB"/>
      </a:accent3>
      <a:accent4>
        <a:srgbClr val="002A00"/>
      </a:accent4>
      <a:accent5>
        <a:srgbClr val="C1E1B9"/>
      </a:accent5>
      <a:accent6>
        <a:srgbClr val="769BAF"/>
      </a:accent6>
      <a:hlink>
        <a:srgbClr val="A58779"/>
      </a:hlink>
      <a:folHlink>
        <a:srgbClr val="7E83B6"/>
      </a:folHlink>
    </a:clrScheme>
    <a:fontScheme name="Office Theme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3300"/>
        </a:dk1>
        <a:lt1>
          <a:srgbClr val="226822"/>
        </a:lt1>
        <a:dk2>
          <a:srgbClr val="FFFFFF"/>
        </a:dk2>
        <a:lt2>
          <a:srgbClr val="220011"/>
        </a:lt2>
        <a:accent1>
          <a:srgbClr val="81CA6A"/>
        </a:accent1>
        <a:accent2>
          <a:srgbClr val="83ABC1"/>
        </a:accent2>
        <a:accent3>
          <a:srgbClr val="ABB9AB"/>
        </a:accent3>
        <a:accent4>
          <a:srgbClr val="002A00"/>
        </a:accent4>
        <a:accent5>
          <a:srgbClr val="C1E1B9"/>
        </a:accent5>
        <a:accent6>
          <a:srgbClr val="769BAF"/>
        </a:accent6>
        <a:hlink>
          <a:srgbClr val="A58779"/>
        </a:hlink>
        <a:folHlink>
          <a:srgbClr val="7E83B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Green apples design template</Template>
  <TotalTime>639</TotalTime>
  <Words>1556</Words>
  <Application>Microsoft Office PowerPoint</Application>
  <PresentationFormat>On-screen Show (4:3)</PresentationFormat>
  <Paragraphs>609</Paragraphs>
  <Slides>24</Slides>
  <Notes>24</Notes>
  <HiddenSlides>6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Green apples design template</vt:lpstr>
      <vt:lpstr>District Level Household Survey</vt:lpstr>
      <vt:lpstr>Introduction</vt:lpstr>
      <vt:lpstr>Introduction</vt:lpstr>
      <vt:lpstr>Methodology:  Rapid Household Survey(RCH)</vt:lpstr>
      <vt:lpstr>Methodology:  Rapid Household Survey(RCH)</vt:lpstr>
      <vt:lpstr>DLHS:2</vt:lpstr>
      <vt:lpstr>Methodology:</vt:lpstr>
      <vt:lpstr>Instruments:</vt:lpstr>
      <vt:lpstr>Slide 9</vt:lpstr>
      <vt:lpstr>Slide 10</vt:lpstr>
      <vt:lpstr>Slide 11</vt:lpstr>
      <vt:lpstr>Health questionnaire: </vt:lpstr>
      <vt:lpstr>Non-response  were categorized under following conditions </vt:lpstr>
      <vt:lpstr>Collection of blood sample</vt:lpstr>
      <vt:lpstr>Slide 15</vt:lpstr>
      <vt:lpstr>Slide 16</vt:lpstr>
      <vt:lpstr>Slide 17</vt:lpstr>
      <vt:lpstr>Slide 18</vt:lpstr>
      <vt:lpstr>Current use of family planning methods </vt:lpstr>
      <vt:lpstr>Marriage:</vt:lpstr>
      <vt:lpstr>Antenatal care (women who had live/still birth during reference period) </vt:lpstr>
      <vt:lpstr>Delivery care (women who had live/still birth during reference  period) </vt:lpstr>
      <vt:lpstr>Child Immunization </vt:lpstr>
      <vt:lpstr>Child feeding practices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District Level Household Survey</dc:title>
  <dc:creator> </dc:creator>
  <cp:lastModifiedBy> </cp:lastModifiedBy>
  <cp:revision>108</cp:revision>
  <dcterms:created xsi:type="dcterms:W3CDTF">2010-02-14T21:41:18Z</dcterms:created>
  <dcterms:modified xsi:type="dcterms:W3CDTF">2010-02-18T07:10:36Z</dcterms:modified>
</cp:coreProperties>
</file>